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301" r:id="rId30"/>
    <p:sldId id="304" r:id="rId31"/>
    <p:sldId id="302" r:id="rId32"/>
    <p:sldId id="303" r:id="rId33"/>
    <p:sldId id="305" r:id="rId34"/>
    <p:sldId id="306" r:id="rId35"/>
    <p:sldId id="307" r:id="rId36"/>
    <p:sldId id="271" r:id="rId37"/>
    <p:sldId id="289" r:id="rId38"/>
    <p:sldId id="290" r:id="rId39"/>
    <p:sldId id="291" r:id="rId40"/>
    <p:sldId id="292" r:id="rId41"/>
    <p:sldId id="273" r:id="rId42"/>
    <p:sldId id="274" r:id="rId43"/>
  </p:sldIdLst>
  <p:sldSz cx="18288000" cy="10287000"/>
  <p:notesSz cx="6858000" cy="9144000"/>
  <p:embeddedFontLst>
    <p:embeddedFont>
      <p:font typeface="Pretendard Bold" panose="020B0600000101010101" charset="-127"/>
      <p:bold r:id="rId44"/>
    </p:embeddedFont>
    <p:embeddedFont>
      <p:font typeface="Pretendard Regular" panose="020B0600000101010101" charset="-127"/>
      <p:regular r:id="rId45"/>
    </p:embeddedFont>
    <p:embeddedFont>
      <p:font typeface="G마켓 산스 TTF Bold" panose="02000000000000000000" pitchFamily="2" charset="-127"/>
      <p:bold r:id="rId46"/>
    </p:embeddedFont>
    <p:embeddedFont>
      <p:font typeface="Noto Sans KR" panose="020B0200000000000000" pitchFamily="50" charset="-127"/>
      <p:regular r:id="rId47"/>
      <p:bold r:id="rId48"/>
    </p:embeddedFont>
    <p:embeddedFont>
      <p:font typeface="Oswald SemiBold" panose="00000700000000000000" pitchFamily="2" charset="0"/>
      <p:bold r:id="rId49"/>
    </p:embeddedFont>
    <p:embeddedFont>
      <p:font typeface="Pretendard ExtraBold" panose="02000903000000020004" pitchFamily="50" charset="-127"/>
      <p:bold r:id="rId50"/>
    </p:embeddedFont>
    <p:embeddedFont>
      <p:font typeface="Pretendard Light" panose="02000403000000020004" pitchFamily="50" charset="-127"/>
      <p:regular r:id="rId51"/>
    </p:embeddedFont>
    <p:embeddedFont>
      <p:font typeface="Pretendard SemiBold" panose="02000703000000020004" pitchFamily="50" charset="-127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1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1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71C51-E602-A3D4-A2AC-F620ECEB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37" y="1500283"/>
            <a:ext cx="8952726" cy="7286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20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ko-KR" sz="2000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031BD-18FD-FB6F-6FA8-906362C0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24811D-7D91-5EB0-2EFD-F3716D67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82A8E-E3DD-6363-00FE-B652E3D0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E890FA-AD18-E933-A3A9-8A24E3A48A2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–</a:t>
            </a:r>
            <a:r>
              <a:rPr lang="en-US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5B8D18-E53B-F2C8-6A40-78B1557A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3771900"/>
            <a:ext cx="674370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C7C291-8D8E-2937-FFCB-E5725BDD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2937528"/>
            <a:ext cx="1511300" cy="5667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667624-736E-3025-FEA6-BA3CFA83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5801099"/>
            <a:ext cx="7315200" cy="244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D3387A-CD1B-F596-134B-9275C0E23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01099"/>
            <a:ext cx="281940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C446CA-F616-0545-0F11-12452A1AC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810749"/>
            <a:ext cx="299085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A8792-4778-6D7F-732A-E4352851D2EB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 시 차량 위치를 랜덤으로 생성 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차량의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여부를 판별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차량이 단속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근방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100m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 있을 경우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동시에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50m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이내에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주차장이 존재하지 않을 경우 불법 주정차로 가정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2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6B9F-4572-459F-22F7-1BD8F8A7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3908BE-C62F-C26D-01E3-D49CD8FC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954F0-7C8D-D915-F6BC-3BD1AAA9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EF41E8-14BC-517A-1846-585139F284D6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인근 주차장 표시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BEE13-E1C8-36BF-5798-3161AF7CCE31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클릭으로 생성된 차량 위치를 기준으로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(1km)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설정한 거리를 통해 주변의 주차장을 표시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해당 주차장에 대한 마커 표시와 함께 간단한 정보 오버레이도 표시되도록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C1307-C057-C053-F9DB-B18128B7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53129"/>
            <a:ext cx="8496302" cy="51269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71E1A-E22E-24F5-0AE7-D68BF8C3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54117"/>
            <a:ext cx="5359396" cy="32602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380037-D42D-4619-C2FC-701D5B57B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2" y="6555131"/>
            <a:ext cx="5359396" cy="21809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37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FE5A7-EA46-59F8-2C24-4340559A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BB4A81-DCB5-6C43-C0F4-C3AC8C6D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44E09E-C750-D34B-535D-CD856C51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47079B-9168-21CD-3463-DDFDCE3965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출력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67C18-5AD8-9891-EE9A-171949D5F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35" y="2267939"/>
            <a:ext cx="6743700" cy="42641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ECCA9E-40E0-2B4A-3074-E3D571D05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8816"/>
            <a:ext cx="7004288" cy="30480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17F4B5-4927-67AF-60BD-72FA442D1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240010"/>
            <a:ext cx="7004288" cy="27796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47E05-CC3B-64D3-5F16-1595CE058261}"/>
              </a:ext>
            </a:extLst>
          </p:cNvPr>
          <p:cNvSpPr txBox="1"/>
          <p:nvPr/>
        </p:nvSpPr>
        <p:spPr>
          <a:xfrm>
            <a:off x="9525000" y="2628900"/>
            <a:ext cx="674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리스트 출력 및 정렬 방식 변경 처리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정렬 방식을 이름순과 거리순으로 변경 가능하도록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거리순 정렬 시 해당 주차장까지의 거리도 출력되도록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57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DC6F4-3DC7-5957-38E0-B3B63878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50B26A-1E9A-64DD-F88C-907712B7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88762-777A-2789-C192-7626A56E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1DD796-F96C-1EF8-A0FC-F7940111B05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필터링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404D4-0ADA-EAA4-17D7-13993C192489}"/>
              </a:ext>
            </a:extLst>
          </p:cNvPr>
          <p:cNvSpPr txBox="1"/>
          <p:nvPr/>
        </p:nvSpPr>
        <p:spPr>
          <a:xfrm>
            <a:off x="9525000" y="2476500"/>
            <a:ext cx="674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검색 반경이 변경되는 메서드로 로그인이 되어있지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되어있는 차량이 존재하지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불법 주정차가 아닌 경우에는 검색에 있어 제약을 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주차장만 조회할 수 있는 필터링 기능과 이러한 필터링 기능들을 적용하여 리스트를 갱신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A0A13-37D9-0713-4444-07F5C5C1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9" y="2257612"/>
            <a:ext cx="8153400" cy="6147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81776-F12A-5AD9-CC36-BC9F1766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3900"/>
            <a:ext cx="5467350" cy="2238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22CFB-DA37-108C-87D0-C1DE7730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585746"/>
            <a:ext cx="5334000" cy="2819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205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4B7F-4939-56AF-5F88-308860C5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C0BCCD-C9A6-0F2C-0387-34625D9C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2C4914-AEB5-D64A-5B76-7023A159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88F4BE7-91CC-413B-38C9-CA2FC665DD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메인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9739D8E-9F1B-1BA6-D067-EC079BF0E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124" y="7353300"/>
            <a:ext cx="8553076" cy="22860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초 후 자동 삭제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·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취소 버튼 눌렀을 때는 팝업 즉시 삭제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B3A4AE-F667-1152-1D0C-FC361DB5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097741"/>
            <a:ext cx="5283200" cy="3192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C7CA05-2D6C-A62F-8C1F-F67DA159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524500"/>
            <a:ext cx="6184536" cy="3207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0A45EA-5109-0BA8-40FC-F7B142CE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2102523"/>
            <a:ext cx="6591300" cy="50792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FC0812-E44F-8FE9-744B-39BB010DF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00" y="2503470"/>
            <a:ext cx="4142698" cy="332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58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3E12-C6FF-DC78-A67B-C0561744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F96C50-A729-9159-A7A3-D221E85B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9DCF14-A1EA-4F38-A853-664858C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BBE53AD-4E76-AA37-5ADA-53F3EC22CA7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실시간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F68EFD-1FC6-65A3-0DEE-9DB8A93CE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/>
          <a:stretch>
            <a:fillRect/>
          </a:stretch>
        </p:blipFill>
        <p:spPr>
          <a:xfrm>
            <a:off x="812800" y="2239682"/>
            <a:ext cx="8282578" cy="502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FA0B61-3E67-995C-6CC5-53F9051A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295900"/>
            <a:ext cx="5112742" cy="25908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0468FF-1930-FCD8-E604-4DD412E334B7}"/>
              </a:ext>
            </a:extLst>
          </p:cNvPr>
          <p:cNvSpPr/>
          <p:nvPr/>
        </p:nvSpPr>
        <p:spPr>
          <a:xfrm>
            <a:off x="8312150" y="5753100"/>
            <a:ext cx="1390650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15">
            <a:extLst>
              <a:ext uri="{FF2B5EF4-FFF2-40B4-BE49-F238E27FC236}">
                <a16:creationId xmlns:a16="http://schemas.microsoft.com/office/drawing/2014/main" id="{923D576B-0A54-778F-46C7-1ADD69580A21}"/>
              </a:ext>
            </a:extLst>
          </p:cNvPr>
          <p:cNvSpPr txBox="1">
            <a:spLocks/>
          </p:cNvSpPr>
          <p:nvPr/>
        </p:nvSpPr>
        <p:spPr>
          <a:xfrm>
            <a:off x="9513421" y="2273300"/>
            <a:ext cx="5105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주기적으로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를 호출하여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최신화하는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함수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72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6483A-BE28-6C0F-A5E1-069862A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D4F57-B54C-64A6-5ADB-B51A05C7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3DE3D-BC21-36E0-02BB-110CF5CF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8818938-C855-3550-E47B-62FD533841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실시간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E1FCF37E-07F0-3F4A-14A3-FDD383CB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200" y="2273300"/>
            <a:ext cx="5105400" cy="22860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ID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와 실시간 데이터를 매칭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실시간 데이터가 없는 주차장이라면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데이터만 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417E62-0681-D405-D6FC-0A158395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273300"/>
            <a:ext cx="8634310" cy="65956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6FE024-4BBB-1994-4904-08A15BED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981700"/>
            <a:ext cx="5040000" cy="25539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B9F6CE-E078-5A6C-524D-698397044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853" y="6527257"/>
            <a:ext cx="5040000" cy="253697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4DF48E-AE92-D3EC-9533-7A9E797E8BE0}"/>
              </a:ext>
            </a:extLst>
          </p:cNvPr>
          <p:cNvSpPr/>
          <p:nvPr/>
        </p:nvSpPr>
        <p:spPr>
          <a:xfrm>
            <a:off x="6549515" y="6410593"/>
            <a:ext cx="1361635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269E68-62E6-9A05-4BA9-88A51B2EC32A}"/>
              </a:ext>
            </a:extLst>
          </p:cNvPr>
          <p:cNvSpPr/>
          <p:nvPr/>
        </p:nvSpPr>
        <p:spPr>
          <a:xfrm>
            <a:off x="8343203" y="6953869"/>
            <a:ext cx="1009650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200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  <a:endParaRPr lang="en-US" sz="2300" b="0" i="0" u="none" strike="noStrike" dirty="0">
              <a:latin typeface="Pretendard Bold"/>
            </a:endParaRP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549400" y="3213473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F2BEE1-2891-043D-B91B-B748E17FBE16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범칙금 안내 팝업을 만든 이후 팝업이 다른 버튼을 눌렀을 때 즉시 사라질 수 있도록 구현하였으나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실행을 해 보니 다른 버튼을 눌러도 사라지지 않는 문제를 발견했습니다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이를 해결하기 위해서 코드를 계속 수정해보며 모든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메인페이지의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작업을 끝낸 상태에서 팝업 함수를 추가한 것이라 다른 함수와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중복된 내용이 있다는 것을 깨닫고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및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취소 버튼과 내용을 병합해서야 문제가 해결되었습니다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이미 다른 분께서 작성하신 코드이기도 하고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주석이 따로 달려있지 않았기 때문에 오류를 해결하는데 조금 어려움을 겪었던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시간이었기에 이후 주석의 중요성을 느껴 모든 함수에 주석을 다는 작업을 뒤 늦게 진행하였습니다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기능을 테스트 해보는 과정에서 불법 주정차가 발생하였을 때 지도에 표시되는 주차장의 마커와 출력되는 주차장의 리스트가 일치하지 않음을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일치하지 않는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누락된 주차장이 존재하는지 여부를 하나하나 확인하였고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주차장 리스트 자체의 문제가 아닌 마커가 완전히 겹치면서 보이지 않게 됨으로 인해서 발생하는 문제였다는 것을 알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이는 수집한 주차장 공공 데이터의 잘못된 경위도 설정으로 인해 발생한 오류로 직접 경위도를 찾아 수정함으로 문제를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통계 페이지에서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통해 분할된 지역으로 효과적인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내역 및 통계를 조회 가능하도록 구현하고자 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하지만 이 과정에서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분할된 고양시의 지도에서 특정 구역에 대한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이력 통계를 조회 시 데이터가 존재하지 않거나 많은 데이터가 누락되는 문제점을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저장된 두 데이터를 서로 비교해 보며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주소에 대한 값 설정에 있어 오류가 없었는지 확인한 결과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설치 주소를 기반으로 저장되는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데이터와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고양시 행정지역구분의 데이터가 동 단위의 분할의 기준에 있어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기준과 행정동 기준으로 서로 불일치함을 발견할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다시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 데이터로 받아와 수정하면서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448300"/>
            <a:ext cx="121031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단속구역에 대한 데이터가 정확한 경위도가 아닌 단순한 도로의 대략적인 위치만을 표기하고 있어 이를 지도에 접목시킬 수 없었기 때문에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차량이 생성된 이후 해당 차량에 대한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사유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횡단보도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어린이 보호구역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소화시설 등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를 경고창과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함께 표기하거나 이에 해당하는 범칙금도 다르게 표기되도록 설정하고자 하려는 초기 설계와 다르게 진행된 부분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그리고 많은 공공 데이터들이 생각보다 부정확한 정보를 담고 있는 경우가 많아 공공 데이터임에도 데이터를 온전히 신뢰하지 못하고 작업을 한 부분에 있어 아쉬움이 남습니다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altLang="ko-KR" sz="25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1885373"/>
            <a:ext cx="6527800" cy="309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9401" y="30347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2EEFF965-0690-301D-167F-2B3FE1656A0E}"/>
              </a:ext>
            </a:extLst>
          </p:cNvPr>
          <p:cNvSpPr/>
          <p:nvPr/>
        </p:nvSpPr>
        <p:spPr>
          <a:xfrm>
            <a:off x="2559050" y="18853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안 성 호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083E7DA-BEE4-7F18-CC66-4D13D862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1917700"/>
            <a:ext cx="6527800" cy="30988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7365E36-58C5-E0D6-3687-44559696AC09}"/>
              </a:ext>
            </a:extLst>
          </p:cNvPr>
          <p:cNvSpPr txBox="1"/>
          <p:nvPr/>
        </p:nvSpPr>
        <p:spPr>
          <a:xfrm>
            <a:off x="9998501" y="30670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상세정보 페이지</a:t>
            </a:r>
            <a:endParaRPr lang="en-US" altLang="ko-KR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공공데이터 위치 정합화</a:t>
            </a:r>
            <a:endParaRPr lang="en-US" altLang="ko-KR" sz="22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범칙금 안내 팝업</a:t>
            </a:r>
            <a:endParaRPr lang="en-US" altLang="ko-KR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4735F1DA-5EC3-680E-1C66-6FA5C75811AE}"/>
              </a:ext>
            </a:extLst>
          </p:cNvPr>
          <p:cNvSpPr/>
          <p:nvPr/>
        </p:nvSpPr>
        <p:spPr>
          <a:xfrm>
            <a:off x="9328150" y="19177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 강 호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79A9C55-1D61-6C0C-660B-6724398A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5250873"/>
            <a:ext cx="6527800" cy="309880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CEE7B72C-31A8-C32F-C042-CBC77221D11F}"/>
              </a:ext>
            </a:extLst>
          </p:cNvPr>
          <p:cNvSpPr txBox="1"/>
          <p:nvPr/>
        </p:nvSpPr>
        <p:spPr>
          <a:xfrm>
            <a:off x="3229401" y="64002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09EDB74B-F38B-5DD4-E29E-1254607436AD}"/>
              </a:ext>
            </a:extLst>
          </p:cNvPr>
          <p:cNvSpPr/>
          <p:nvPr/>
        </p:nvSpPr>
        <p:spPr>
          <a:xfrm>
            <a:off x="2559050" y="52508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현 진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8D5D17B-F391-265F-51E1-4A4CAE72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5283200"/>
            <a:ext cx="6527800" cy="30988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4CDBDFED-CD7C-FAE7-00B8-CA51F3B626CB}"/>
              </a:ext>
            </a:extLst>
          </p:cNvPr>
          <p:cNvSpPr txBox="1"/>
          <p:nvPr/>
        </p:nvSpPr>
        <p:spPr>
          <a:xfrm>
            <a:off x="9998501" y="64325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7A4B769C-9E16-8971-1E79-5E74E7A88CD2}"/>
              </a:ext>
            </a:extLst>
          </p:cNvPr>
          <p:cNvSpPr/>
          <p:nvPr/>
        </p:nvSpPr>
        <p:spPr>
          <a:xfrm>
            <a:off x="9328150" y="52832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최 원 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ysClr val="windowText" lastClr="000000"/>
      </a:dk1>
      <a:lt1>
        <a:srgbClr val="F2F2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1616</Words>
  <Application>Microsoft Office PowerPoint</Application>
  <PresentationFormat>사용자 지정</PresentationFormat>
  <Paragraphs>268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Pretendard Bold</vt:lpstr>
      <vt:lpstr>Pretendard Light</vt:lpstr>
      <vt:lpstr>Pretendard SemiBold</vt:lpstr>
      <vt:lpstr>Calibri</vt:lpstr>
      <vt:lpstr>Arial</vt:lpstr>
      <vt:lpstr>Pretendard ExtraBold</vt:lpstr>
      <vt:lpstr>Pretendard Regular</vt:lpstr>
      <vt:lpstr>Oswald SemiBold</vt:lpstr>
      <vt:lpstr>G마켓 산스 TTF Bold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58</cp:revision>
  <dcterms:created xsi:type="dcterms:W3CDTF">2006-08-16T00:00:00Z</dcterms:created>
  <dcterms:modified xsi:type="dcterms:W3CDTF">2025-09-01T06:11:50Z</dcterms:modified>
</cp:coreProperties>
</file>